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7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ED3BD-F289-42C6-AF0B-F9BB6F6CE792}" type="datetimeFigureOut">
              <a:rPr lang="lt-LT" smtClean="0"/>
              <a:t>2020-10-12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AC94-3DB2-4873-B56A-DFA25934F1E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39451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ED3BD-F289-42C6-AF0B-F9BB6F6CE792}" type="datetimeFigureOut">
              <a:rPr lang="lt-LT" smtClean="0"/>
              <a:t>2020-10-12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AC94-3DB2-4873-B56A-DFA25934F1E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386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ED3BD-F289-42C6-AF0B-F9BB6F6CE792}" type="datetimeFigureOut">
              <a:rPr lang="lt-LT" smtClean="0"/>
              <a:t>2020-10-12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AC94-3DB2-4873-B56A-DFA25934F1E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7915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ED3BD-F289-42C6-AF0B-F9BB6F6CE792}" type="datetimeFigureOut">
              <a:rPr lang="lt-LT" smtClean="0"/>
              <a:t>2020-10-12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AC94-3DB2-4873-B56A-DFA25934F1E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2843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ED3BD-F289-42C6-AF0B-F9BB6F6CE792}" type="datetimeFigureOut">
              <a:rPr lang="lt-LT" smtClean="0"/>
              <a:t>2020-10-12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AC94-3DB2-4873-B56A-DFA25934F1E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5722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ED3BD-F289-42C6-AF0B-F9BB6F6CE792}" type="datetimeFigureOut">
              <a:rPr lang="lt-LT" smtClean="0"/>
              <a:t>2020-10-12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AC94-3DB2-4873-B56A-DFA25934F1E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1691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ED3BD-F289-42C6-AF0B-F9BB6F6CE792}" type="datetimeFigureOut">
              <a:rPr lang="lt-LT" smtClean="0"/>
              <a:t>2020-10-12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AC94-3DB2-4873-B56A-DFA25934F1E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56164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ED3BD-F289-42C6-AF0B-F9BB6F6CE792}" type="datetimeFigureOut">
              <a:rPr lang="lt-LT" smtClean="0"/>
              <a:t>2020-10-12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AC94-3DB2-4873-B56A-DFA25934F1E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78788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ED3BD-F289-42C6-AF0B-F9BB6F6CE792}" type="datetimeFigureOut">
              <a:rPr lang="lt-LT" smtClean="0"/>
              <a:t>2020-10-12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AC94-3DB2-4873-B56A-DFA25934F1E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03069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ED3BD-F289-42C6-AF0B-F9BB6F6CE792}" type="datetimeFigureOut">
              <a:rPr lang="lt-LT" smtClean="0"/>
              <a:t>2020-10-12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AC94-3DB2-4873-B56A-DFA25934F1E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53196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ED3BD-F289-42C6-AF0B-F9BB6F6CE792}" type="datetimeFigureOut">
              <a:rPr lang="lt-LT" smtClean="0"/>
              <a:t>2020-10-12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AC94-3DB2-4873-B56A-DFA25934F1E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83889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ED3BD-F289-42C6-AF0B-F9BB6F6CE792}" type="datetimeFigureOut">
              <a:rPr lang="lt-LT" smtClean="0"/>
              <a:t>2020-10-12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DAC94-3DB2-4873-B56A-DFA25934F1E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6135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i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2019 m. II pusmečio </a:t>
            </a:r>
            <a:br>
              <a:rPr lang="lt-LT" i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lt-LT" i="1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pasiekimai, renginiai</a:t>
            </a:r>
            <a:endParaRPr lang="lt-LT" i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01"/>
          <a:stretch/>
        </p:blipFill>
        <p:spPr bwMode="auto">
          <a:xfrm>
            <a:off x="1361328" y="476672"/>
            <a:ext cx="6823075" cy="2669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318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323528" y="260648"/>
            <a:ext cx="8892480" cy="5348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lt-LT" sz="16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Renginiai kuriose dalyvavome</a:t>
            </a:r>
            <a:endParaRPr lang="lt-LT" sz="1600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lt-LT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lt-LT" sz="1600" dirty="0">
              <a:ea typeface="Calibri"/>
              <a:cs typeface="Times New Roman"/>
            </a:endParaRPr>
          </a:p>
          <a:p>
            <a:pPr marL="990600" indent="-990600">
              <a:lnSpc>
                <a:spcPct val="107000"/>
              </a:lnSpc>
              <a:spcAft>
                <a:spcPts val="0"/>
              </a:spcAft>
            </a:pPr>
            <a:r>
              <a:rPr lang="lt-LT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2019 01 13 – Sausio 13-osios minėjimas skverelyje </a:t>
            </a:r>
            <a:endParaRPr lang="lt-LT" sz="1600" dirty="0">
              <a:ea typeface="Calibri"/>
              <a:cs typeface="Times New Roman"/>
            </a:endParaRPr>
          </a:p>
          <a:p>
            <a:pPr marL="990600" indent="-990600">
              <a:lnSpc>
                <a:spcPct val="107000"/>
              </a:lnSpc>
              <a:spcAft>
                <a:spcPts val="0"/>
              </a:spcAft>
            </a:pPr>
            <a:r>
              <a:rPr lang="lt-LT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2019 02 17 – „Šeimų ralis“ kartu kitomis Pakruojo jaunimo organizacijomis</a:t>
            </a:r>
            <a:endParaRPr lang="lt-LT" sz="1600" dirty="0">
              <a:ea typeface="Calibri"/>
              <a:cs typeface="Times New Roman"/>
            </a:endParaRPr>
          </a:p>
          <a:p>
            <a:pPr marL="990600" indent="-990600">
              <a:lnSpc>
                <a:spcPct val="107000"/>
              </a:lnSpc>
              <a:spcAft>
                <a:spcPts val="0"/>
              </a:spcAft>
            </a:pPr>
            <a:r>
              <a:rPr lang="lt-LT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2019 04 19 – Išvyka į policijos mokyklą Kaune kartu su kitomis Pakruojo jaunimo organizacijomis</a:t>
            </a:r>
            <a:endParaRPr lang="lt-LT" sz="1600" dirty="0">
              <a:ea typeface="Calibri"/>
              <a:cs typeface="Times New Roman"/>
            </a:endParaRPr>
          </a:p>
          <a:p>
            <a:pPr marL="990600" indent="-990600">
              <a:lnSpc>
                <a:spcPct val="107000"/>
              </a:lnSpc>
              <a:spcAft>
                <a:spcPts val="0"/>
              </a:spcAft>
            </a:pPr>
            <a:r>
              <a:rPr lang="lt-LT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2019 04 26 – Dalyvaujame akcijoje „Darom“ kartu su visa Pakruojo miesto bendruomene.</a:t>
            </a:r>
            <a:endParaRPr lang="lt-LT" sz="1600" dirty="0">
              <a:ea typeface="Calibri"/>
              <a:cs typeface="Times New Roman"/>
            </a:endParaRPr>
          </a:p>
          <a:p>
            <a:pPr marL="990600" indent="-990600">
              <a:lnSpc>
                <a:spcPct val="107000"/>
              </a:lnSpc>
              <a:spcAft>
                <a:spcPts val="0"/>
              </a:spcAft>
            </a:pPr>
            <a:r>
              <a:rPr lang="lt-LT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2019 04 28 – Išvyka į LR Seimą, kartu su kitomis Pakruojo rajono jaunimo organizacijomis.</a:t>
            </a:r>
            <a:endParaRPr lang="lt-LT" sz="1600" dirty="0">
              <a:ea typeface="Calibri"/>
              <a:cs typeface="Times New Roman"/>
            </a:endParaRPr>
          </a:p>
          <a:p>
            <a:pPr marL="990600" indent="-990600">
              <a:lnSpc>
                <a:spcPct val="107000"/>
              </a:lnSpc>
              <a:spcAft>
                <a:spcPts val="0"/>
              </a:spcAft>
            </a:pPr>
            <a:r>
              <a:rPr lang="lt-LT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2019 05 09 – Pakruojo „Žemynos“ pagrindinės mokyklos renginyje prisidėjome organizuojant.</a:t>
            </a:r>
            <a:endParaRPr lang="lt-LT" sz="1600" dirty="0">
              <a:ea typeface="Calibri"/>
              <a:cs typeface="Times New Roman"/>
            </a:endParaRPr>
          </a:p>
          <a:p>
            <a:pPr marL="990600" indent="-990600">
              <a:lnSpc>
                <a:spcPct val="107000"/>
              </a:lnSpc>
              <a:spcAft>
                <a:spcPts val="0"/>
              </a:spcAft>
            </a:pPr>
            <a:r>
              <a:rPr lang="lt-LT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2019 05 30 – Renginys „Diena be tabako“ kartu su kitomis Pakruojo organizacijomis.</a:t>
            </a:r>
            <a:endParaRPr lang="lt-LT" sz="1600" dirty="0">
              <a:ea typeface="Calibri"/>
              <a:cs typeface="Times New Roman"/>
            </a:endParaRPr>
          </a:p>
          <a:p>
            <a:pPr marL="990600" indent="-990600">
              <a:lnSpc>
                <a:spcPct val="107000"/>
              </a:lnSpc>
              <a:spcAft>
                <a:spcPts val="0"/>
              </a:spcAft>
            </a:pPr>
            <a:r>
              <a:rPr lang="lt-LT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2019 06 05-07 – Lietuvos jaunimo vasaros akademija</a:t>
            </a:r>
            <a:endParaRPr lang="lt-LT" sz="1600" dirty="0">
              <a:ea typeface="Calibri"/>
              <a:cs typeface="Times New Roman"/>
            </a:endParaRPr>
          </a:p>
          <a:p>
            <a:pPr marL="990600" indent="-990600">
              <a:lnSpc>
                <a:spcPct val="107000"/>
              </a:lnSpc>
              <a:spcAft>
                <a:spcPts val="0"/>
              </a:spcAft>
            </a:pPr>
            <a:r>
              <a:rPr lang="lt-LT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2019 07 05 – Pakruojo jaunimo organizacijų sąskrydis</a:t>
            </a:r>
            <a:endParaRPr lang="lt-LT" sz="1600" dirty="0">
              <a:ea typeface="Calibri"/>
              <a:cs typeface="Times New Roman"/>
            </a:endParaRPr>
          </a:p>
          <a:p>
            <a:pPr marL="990600" indent="-990600">
              <a:lnSpc>
                <a:spcPct val="107000"/>
              </a:lnSpc>
              <a:spcAft>
                <a:spcPts val="0"/>
              </a:spcAft>
            </a:pPr>
            <a:r>
              <a:rPr lang="lt-LT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2019 08 23-25 – Pakruojo miesto šventės renginių organizavimas kartu su kitomis rajono jaunimo organizacijomis</a:t>
            </a:r>
            <a:endParaRPr lang="lt-LT" sz="1600" dirty="0">
              <a:ea typeface="Calibri"/>
              <a:cs typeface="Times New Roman"/>
            </a:endParaRPr>
          </a:p>
          <a:p>
            <a:pPr marL="990600" indent="-990600">
              <a:lnSpc>
                <a:spcPct val="107000"/>
              </a:lnSpc>
              <a:spcAft>
                <a:spcPts val="0"/>
              </a:spcAft>
            </a:pPr>
            <a:r>
              <a:rPr lang="lt-LT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2019 09 20 – </a:t>
            </a:r>
            <a:r>
              <a:rPr lang="lt-LT" sz="1600" dirty="0" err="1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Judumo</a:t>
            </a:r>
            <a:r>
              <a:rPr lang="lt-LT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savaitės renginys – visuomeninė mankšta. </a:t>
            </a:r>
            <a:endParaRPr lang="lt-LT" sz="1600" dirty="0">
              <a:ea typeface="Calibri"/>
              <a:cs typeface="Times New Roman"/>
            </a:endParaRPr>
          </a:p>
          <a:p>
            <a:pPr marL="990600" indent="-990600">
              <a:lnSpc>
                <a:spcPct val="107000"/>
              </a:lnSpc>
              <a:spcAft>
                <a:spcPts val="0"/>
              </a:spcAft>
            </a:pPr>
            <a:r>
              <a:rPr lang="lt-LT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2019 09 20 – Baltų dienos Atžalyno gimnazijoje.</a:t>
            </a:r>
            <a:endParaRPr lang="lt-LT" sz="1600" dirty="0">
              <a:ea typeface="Calibri"/>
              <a:cs typeface="Times New Roman"/>
            </a:endParaRPr>
          </a:p>
          <a:p>
            <a:pPr marL="990600" indent="-990600">
              <a:lnSpc>
                <a:spcPct val="107000"/>
              </a:lnSpc>
              <a:spcAft>
                <a:spcPts val="0"/>
              </a:spcAft>
            </a:pPr>
            <a:r>
              <a:rPr lang="lt-LT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2019 10 16 – </a:t>
            </a:r>
            <a:r>
              <a:rPr lang="lt-LT" sz="1600" dirty="0" err="1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Eurodebatai</a:t>
            </a:r>
            <a:r>
              <a:rPr lang="lt-LT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Sinagogoje</a:t>
            </a:r>
            <a:endParaRPr lang="lt-LT" sz="1600" dirty="0">
              <a:ea typeface="Calibri"/>
              <a:cs typeface="Times New Roman"/>
            </a:endParaRPr>
          </a:p>
          <a:p>
            <a:pPr marL="990600" indent="-990600">
              <a:lnSpc>
                <a:spcPct val="107000"/>
              </a:lnSpc>
              <a:spcAft>
                <a:spcPts val="0"/>
              </a:spcAft>
            </a:pPr>
            <a:r>
              <a:rPr lang="lt-LT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2019 11 28 – Išvyka į Nepilnamečių tardymo izoliatorių Kaune, kartu kitomis Pakruojo rajono jaunimo organizacijomis</a:t>
            </a:r>
            <a:endParaRPr lang="lt-LT" sz="1600" dirty="0">
              <a:ea typeface="Calibri"/>
              <a:cs typeface="Times New Roman"/>
            </a:endParaRPr>
          </a:p>
          <a:p>
            <a:pPr marL="990600" indent="-990600">
              <a:lnSpc>
                <a:spcPct val="107000"/>
              </a:lnSpc>
              <a:spcAft>
                <a:spcPts val="0"/>
              </a:spcAft>
            </a:pPr>
            <a:r>
              <a:rPr lang="lt-LT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2019 12 13 – Kalėdinė mugė miesto aikštėje.</a:t>
            </a:r>
            <a:endParaRPr lang="lt-LT" sz="1600" dirty="0">
              <a:ea typeface="Calibri"/>
              <a:cs typeface="Times New Roman"/>
            </a:endParaRPr>
          </a:p>
          <a:p>
            <a:pPr marL="990600" indent="-990600">
              <a:lnSpc>
                <a:spcPct val="107000"/>
              </a:lnSpc>
              <a:spcAft>
                <a:spcPts val="0"/>
              </a:spcAft>
            </a:pPr>
            <a:r>
              <a:rPr lang="lt-LT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2019 12 20 – Kalėdinis koncertas Radviliškyje.</a:t>
            </a:r>
            <a:endParaRPr lang="lt-LT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26759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107504" y="0"/>
            <a:ext cx="903649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600" b="1" dirty="0"/>
              <a:t>Jaunimo centro darbuotojų kvalifikacijos kėlimas</a:t>
            </a:r>
            <a:endParaRPr lang="lt-LT" sz="1600" dirty="0"/>
          </a:p>
          <a:p>
            <a:r>
              <a:rPr lang="lt-LT" sz="1600" dirty="0"/>
              <a:t> </a:t>
            </a:r>
            <a:r>
              <a:rPr lang="lt-LT" sz="1600" dirty="0" smtClean="0"/>
              <a:t>2019 </a:t>
            </a:r>
            <a:r>
              <a:rPr lang="lt-LT" sz="1600" dirty="0"/>
              <a:t>02 08-17 – Jaunimo darbuotojų mokymai Serbijoje "</a:t>
            </a:r>
            <a:r>
              <a:rPr lang="lt-LT" sz="1600" dirty="0" err="1"/>
              <a:t>Edugaming</a:t>
            </a:r>
            <a:r>
              <a:rPr lang="lt-LT" sz="1600" dirty="0"/>
              <a:t> </a:t>
            </a:r>
            <a:r>
              <a:rPr lang="lt-LT" sz="1600" dirty="0" err="1"/>
              <a:t>for</a:t>
            </a:r>
            <a:r>
              <a:rPr lang="lt-LT" sz="1600" dirty="0"/>
              <a:t> </a:t>
            </a:r>
            <a:r>
              <a:rPr lang="lt-LT" sz="1600" dirty="0" err="1"/>
              <a:t>diversity</a:t>
            </a:r>
            <a:r>
              <a:rPr lang="lt-LT" sz="1600" dirty="0"/>
              <a:t>" I dalis</a:t>
            </a:r>
          </a:p>
          <a:p>
            <a:r>
              <a:rPr lang="lt-LT" sz="1600" dirty="0"/>
              <a:t>2019 03 21 – Susitikimas su Radviliškio AJC „Jaunimo erdvė“ darbuotojais, bendrų veiklų planavimas</a:t>
            </a:r>
          </a:p>
          <a:p>
            <a:r>
              <a:rPr lang="lt-LT" sz="1600" dirty="0"/>
              <a:t>2019 03 25 – </a:t>
            </a:r>
            <a:r>
              <a:rPr lang="lt-LT" sz="1600" dirty="0" err="1"/>
              <a:t>Supervizija</a:t>
            </a:r>
            <a:r>
              <a:rPr lang="lt-LT" sz="1600" dirty="0"/>
              <a:t> AJC darbuotojams.</a:t>
            </a:r>
          </a:p>
          <a:p>
            <a:r>
              <a:rPr lang="lt-LT" sz="1600" dirty="0"/>
              <a:t>2019 04 03-04 – EURODESK tinklo mokymai Vilniuje</a:t>
            </a:r>
          </a:p>
          <a:p>
            <a:r>
              <a:rPr lang="lt-LT" sz="1600" dirty="0"/>
              <a:t>2019-04-10 Pakruojo AJC darbuotojai dalyvavo JRD organizuojamame Atvirųjų jaunimo centrų ir atvirųjų jaunimo erdvių tinklo susitikime Vilniuje. </a:t>
            </a:r>
          </a:p>
          <a:p>
            <a:r>
              <a:rPr lang="lt-LT" sz="1600" dirty="0"/>
              <a:t>2019 04 30 – Susitikimas su Radviliškio AJC „Jaunimo erdvė“ darbuotojais, bendrų veiklų planavimas</a:t>
            </a:r>
          </a:p>
          <a:p>
            <a:r>
              <a:rPr lang="lt-LT" sz="1600" dirty="0"/>
              <a:t>2019 05 08-14 dienomis mokymai jaunimo darbuotojams „</a:t>
            </a:r>
            <a:r>
              <a:rPr lang="lt-LT" sz="1600" dirty="0" err="1"/>
              <a:t>Learn</a:t>
            </a:r>
            <a:r>
              <a:rPr lang="lt-LT" sz="1600" dirty="0"/>
              <a:t> to </a:t>
            </a:r>
            <a:r>
              <a:rPr lang="lt-LT" sz="1600" dirty="0" err="1"/>
              <a:t>live</a:t>
            </a:r>
            <a:r>
              <a:rPr lang="lt-LT" sz="1600" dirty="0"/>
              <a:t> </a:t>
            </a:r>
            <a:r>
              <a:rPr lang="lt-LT" sz="1600" dirty="0" err="1"/>
              <a:t>together</a:t>
            </a:r>
            <a:r>
              <a:rPr lang="lt-LT" sz="1600" dirty="0"/>
              <a:t>“ Bulgarijoje.</a:t>
            </a:r>
          </a:p>
          <a:p>
            <a:r>
              <a:rPr lang="lt-LT" sz="1600" dirty="0"/>
              <a:t>2019 06 17 – </a:t>
            </a:r>
            <a:r>
              <a:rPr lang="lt-LT" sz="1600" dirty="0" err="1"/>
              <a:t>Supervizija</a:t>
            </a:r>
            <a:r>
              <a:rPr lang="lt-LT" sz="1600" dirty="0"/>
              <a:t> AJC darbuotojams.</a:t>
            </a:r>
          </a:p>
          <a:p>
            <a:r>
              <a:rPr lang="lt-LT" sz="1600" dirty="0"/>
              <a:t>2019 06 20-21 dienomis Pakruojo atviro jaunimo centro darbuotojai dalyvavo Aukštaitijos jaunimo darbuotojų sąskrydyje.</a:t>
            </a:r>
          </a:p>
          <a:p>
            <a:r>
              <a:rPr lang="lt-LT" sz="1600" dirty="0"/>
              <a:t>2019 06 28-07 07 Jaunimo darbuotojų mokymai Rumunijoje "</a:t>
            </a:r>
            <a:r>
              <a:rPr lang="lt-LT" sz="1600" dirty="0" err="1"/>
              <a:t>Edugaming</a:t>
            </a:r>
            <a:r>
              <a:rPr lang="lt-LT" sz="1600" dirty="0"/>
              <a:t> </a:t>
            </a:r>
            <a:r>
              <a:rPr lang="lt-LT" sz="1600" dirty="0" err="1"/>
              <a:t>for</a:t>
            </a:r>
            <a:r>
              <a:rPr lang="lt-LT" sz="1600" dirty="0"/>
              <a:t> </a:t>
            </a:r>
            <a:r>
              <a:rPr lang="lt-LT" sz="1600" dirty="0" err="1"/>
              <a:t>diversity</a:t>
            </a:r>
            <a:r>
              <a:rPr lang="lt-LT" sz="1600" dirty="0"/>
              <a:t>" II dalis</a:t>
            </a:r>
          </a:p>
          <a:p>
            <a:r>
              <a:rPr lang="lt-LT" sz="1600" dirty="0"/>
              <a:t>2019 07 03 – Susitikimas su Širvintų jaunimo erdvės darbuotojais ir jaunuoliais, pasidalinimas patirtimi</a:t>
            </a:r>
          </a:p>
          <a:p>
            <a:r>
              <a:rPr lang="lt-LT" sz="1600" dirty="0"/>
              <a:t>2019 08 01 – Susitikimas su Radviliškio AJC „Jaunimo erdvė“ darbuotojais, bendrų veiklų planavimas</a:t>
            </a:r>
          </a:p>
          <a:p>
            <a:r>
              <a:rPr lang="lt-LT" sz="1600" dirty="0"/>
              <a:t>2019 08 28 – Susitikimas su EURODESK tinklo atstove.</a:t>
            </a:r>
          </a:p>
          <a:p>
            <a:r>
              <a:rPr lang="lt-LT" sz="1600" dirty="0"/>
              <a:t>2019-09-26 dieną Pakruojo atviro jaunimo centro darbuotojai dalyvavo mokslinėje praktinėje konferencijoje "Priklausomybių problema savižudybių prevencijoje" </a:t>
            </a:r>
          </a:p>
          <a:p>
            <a:r>
              <a:rPr lang="lt-LT" sz="1600" dirty="0"/>
              <a:t>2019-09-27 dieną Pakruojo atviro jaunimo centro darbuotojai dalyvavo mokymuose "Refleksija ir </a:t>
            </a:r>
            <a:r>
              <a:rPr lang="lt-LT" sz="1600" dirty="0" err="1"/>
              <a:t>patyriminis</a:t>
            </a:r>
            <a:r>
              <a:rPr lang="lt-LT" sz="1600" dirty="0"/>
              <a:t> mokymasis"</a:t>
            </a:r>
          </a:p>
          <a:p>
            <a:r>
              <a:rPr lang="lt-LT" sz="1600" dirty="0"/>
              <a:t>2019 10 01 – </a:t>
            </a:r>
            <a:r>
              <a:rPr lang="lt-LT" sz="1600" dirty="0" err="1"/>
              <a:t>Supervizija</a:t>
            </a:r>
            <a:r>
              <a:rPr lang="lt-LT" sz="1600" dirty="0"/>
              <a:t> AJC darbuotojams.</a:t>
            </a:r>
          </a:p>
          <a:p>
            <a:r>
              <a:rPr lang="lt-LT" sz="1600" dirty="0"/>
              <a:t>2019 10 30 – AJC tinklo susitikimas - konferencija Kaune </a:t>
            </a:r>
          </a:p>
          <a:p>
            <a:r>
              <a:rPr lang="lt-LT" sz="1600" dirty="0"/>
              <a:t>2019 11 07-08 – Lietuvos Lenkijos jaunimo mainų fondo aptarimo seminaras</a:t>
            </a:r>
          </a:p>
          <a:p>
            <a:r>
              <a:rPr lang="lt-LT" sz="1600" dirty="0"/>
              <a:t>2019 11 13 – Praktinis seminaras "Asmeninė motyvacija ir efektyvi komunikacija" </a:t>
            </a:r>
          </a:p>
          <a:p>
            <a:r>
              <a:rPr lang="lt-LT" sz="1600" dirty="0"/>
              <a:t>2019 11 29 – Konferencija Radviliškyje "Iššūkiai ir geroji patirtis darbe su jaunimu" </a:t>
            </a:r>
          </a:p>
          <a:p>
            <a:r>
              <a:rPr lang="lt-LT" sz="1600" dirty="0"/>
              <a:t>2019 12 05 – Konsultacija su ekspertus Kasparu </a:t>
            </a:r>
            <a:r>
              <a:rPr lang="lt-LT" sz="1600" dirty="0" err="1"/>
              <a:t>Laureckiu</a:t>
            </a:r>
            <a:r>
              <a:rPr lang="lt-LT" sz="1600" dirty="0"/>
              <a:t> apie mobilųjį darbą su jaunimu </a:t>
            </a:r>
          </a:p>
          <a:p>
            <a:r>
              <a:rPr lang="lt-LT" sz="1600" dirty="0"/>
              <a:t>2019 12 18 – </a:t>
            </a:r>
            <a:r>
              <a:rPr lang="lt-LT" sz="1600" dirty="0" err="1"/>
              <a:t>Supervizija</a:t>
            </a:r>
            <a:r>
              <a:rPr lang="lt-LT" sz="1600" dirty="0"/>
              <a:t> AJC darbuotojams</a:t>
            </a:r>
          </a:p>
        </p:txBody>
      </p:sp>
    </p:spTree>
    <p:extLst>
      <p:ext uri="{BB962C8B-B14F-4D97-AF65-F5344CB8AC3E}">
        <p14:creationId xmlns:p14="http://schemas.microsoft.com/office/powerpoint/2010/main" val="3905994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1043608" y="692696"/>
            <a:ext cx="70567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/>
              <a:t>Pritrauktos lėšos</a:t>
            </a:r>
          </a:p>
          <a:p>
            <a:endParaRPr lang="lt-LT" dirty="0"/>
          </a:p>
          <a:p>
            <a:r>
              <a:rPr lang="lt-LT" dirty="0"/>
              <a:t>Bendras pritrauktų lėšų kiekis – 38‘835€</a:t>
            </a:r>
          </a:p>
          <a:p>
            <a:r>
              <a:rPr lang="lt-LT" dirty="0"/>
              <a:t>Atvirų jaunimo centrų veiklos stiprinimo projektas „Tas </a:t>
            </a:r>
            <a:r>
              <a:rPr lang="lt-LT" dirty="0" err="1"/>
              <a:t>ti</a:t>
            </a:r>
            <a:r>
              <a:rPr lang="lt-LT" dirty="0"/>
              <a:t> iš </a:t>
            </a:r>
            <a:r>
              <a:rPr lang="lt-LT" dirty="0" err="1"/>
              <a:t>Pakruoje</a:t>
            </a:r>
            <a:r>
              <a:rPr lang="lt-LT" dirty="0"/>
              <a:t> 2019“ – 15‘950€</a:t>
            </a:r>
          </a:p>
          <a:p>
            <a:r>
              <a:rPr lang="lt-LT" dirty="0"/>
              <a:t>Mobilaus darbo organizavimo paramos projektas „Ko to? Ko vakar? 2019“ – 10‘450€</a:t>
            </a:r>
          </a:p>
          <a:p>
            <a:r>
              <a:rPr lang="lt-LT" dirty="0"/>
              <a:t>Sportinio aktyvumo ir sveikatingumo skatinimo projektas „Atvira sporto erdvė jaunimo centre“ – 7‘560€</a:t>
            </a:r>
          </a:p>
          <a:p>
            <a:r>
              <a:rPr lang="lt-LT" dirty="0"/>
              <a:t>Lietuvos- Lenkijos jaunimo mainų projektas „Susidraugauti lengva“ – 4‘874€</a:t>
            </a:r>
          </a:p>
        </p:txBody>
      </p:sp>
    </p:spTree>
    <p:extLst>
      <p:ext uri="{BB962C8B-B14F-4D97-AF65-F5344CB8AC3E}">
        <p14:creationId xmlns:p14="http://schemas.microsoft.com/office/powerpoint/2010/main" val="2144512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1331640" y="404664"/>
            <a:ext cx="69127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/>
              <a:t>Pakruojo atviras jaunimo centras vykdė mobilų darbą su jaunimu ir pasiekė šiuos rodiklius:</a:t>
            </a:r>
          </a:p>
          <a:p>
            <a:endParaRPr lang="lt-LT" dirty="0"/>
          </a:p>
          <a:p>
            <a:r>
              <a:rPr lang="lt-LT" dirty="0"/>
              <a:t>Mobiliojo darbo su jaunimu komandos pilotiniai susitikimai, siekiant užmegzti ryšį su vietos bendruomene ir jaunais žmonėmis – 76</a:t>
            </a:r>
          </a:p>
          <a:p>
            <a:r>
              <a:rPr lang="lt-LT" dirty="0"/>
              <a:t>Unikalių jaunų žmonių, su kuriais palaikomas reguliarus kontaktas, skaičius – 130</a:t>
            </a:r>
          </a:p>
          <a:p>
            <a:r>
              <a:rPr lang="lt-LT" dirty="0"/>
              <a:t>Veiklų, nukreiptų į darbą su jaunimo grupėmis – 42</a:t>
            </a:r>
          </a:p>
          <a:p>
            <a:r>
              <a:rPr lang="lt-LT" dirty="0"/>
              <a:t>Veiklų, skatinančių jauną žmogų įsitraukti į visuomeninę veiklą, skaičius –  8</a:t>
            </a:r>
          </a:p>
          <a:p>
            <a:r>
              <a:rPr lang="lt-LT" dirty="0"/>
              <a:t> </a:t>
            </a:r>
          </a:p>
          <a:p>
            <a:r>
              <a:rPr lang="lt-LT" dirty="0"/>
              <a:t>2019 12 03 – Išvyka į baseiną Radviliškyje „Vasara visus metus“ su </a:t>
            </a:r>
            <a:r>
              <a:rPr lang="lt-LT" dirty="0" smtClean="0"/>
              <a:t>jaunuoliais </a:t>
            </a:r>
            <a:r>
              <a:rPr lang="lt-LT" dirty="0"/>
              <a:t>iš mobilaus darbo vietovių.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23790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čiakampis 3"/>
          <p:cNvSpPr/>
          <p:nvPr/>
        </p:nvSpPr>
        <p:spPr>
          <a:xfrm>
            <a:off x="1547664" y="116632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KONCERTAI, KONKURSAI, FESTIVALIAI, RENGINIAI </a:t>
            </a:r>
          </a:p>
          <a:p>
            <a:endParaRPr lang="lt-LT" dirty="0"/>
          </a:p>
        </p:txBody>
      </p:sp>
      <p:graphicFrame>
        <p:nvGraphicFramePr>
          <p:cNvPr id="5" name="Lentelė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458751"/>
              </p:ext>
            </p:extLst>
          </p:nvPr>
        </p:nvGraphicFramePr>
        <p:xfrm>
          <a:off x="467544" y="548680"/>
          <a:ext cx="8352928" cy="497224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80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7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Nr.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Renginys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Data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Dalyviai/ atsakingi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91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lt-LT" sz="1400" b="1" spc="-30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lt-LT" sz="1400" b="1" spc="-30" dirty="0" smtClean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lt-LT" sz="1400" b="1" spc="-30" dirty="0">
                        <a:solidFill>
                          <a:schemeClr val="accent2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Mokslo metų pradžios šventė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09-02</a:t>
                      </a:r>
                      <a:endParaRPr lang="lt-LT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Mokytojai, mokiniai/ </a:t>
                      </a:r>
                      <a:endParaRPr lang="lt-LT" sz="1400" b="1" dirty="0" smtClean="0">
                        <a:solidFill>
                          <a:schemeClr val="accent2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Pupinienė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91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lt-LT" sz="1400" b="1" spc="-30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lt-LT" sz="1400" b="1" spc="-30" dirty="0" smtClean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lt-LT" sz="1400" b="1" spc="-30" dirty="0">
                        <a:solidFill>
                          <a:schemeClr val="accent2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Susitikimas su pianistu Rimantu Vingru dėl fortepijoninių duetų festivalio ir meistriškumo pamokų</a:t>
                      </a:r>
                      <a:endParaRPr lang="lt-LT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09-05</a:t>
                      </a:r>
                      <a:endParaRPr lang="lt-LT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Pupinienė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Stulgaitienė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Andreliūnienė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49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lt-LT" sz="1400" b="1" spc="-30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lt-LT" sz="1400" b="1" spc="-30" dirty="0" smtClean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lt-LT" sz="1400" b="1" spc="-30" dirty="0">
                        <a:solidFill>
                          <a:schemeClr val="accent2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Projekto „Lyderių laikas3“ mokymai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09-25</a:t>
                      </a:r>
                      <a:endParaRPr lang="lt-LT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Pupinienė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783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lt-LT" sz="1400" b="1" spc="-30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lt-LT" sz="1400" b="1" spc="-30" dirty="0" smtClean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lt-LT" sz="1400" b="1" spc="-30" dirty="0">
                        <a:solidFill>
                          <a:schemeClr val="accent2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Projektas „Muzikos terapija“. Choro pamokos senjorams „Muzikos pamokos TAU“</a:t>
                      </a:r>
                      <a:endParaRPr lang="lt-LT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Antra- dieniai</a:t>
                      </a:r>
                      <a:endParaRPr lang="lt-LT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Tuomienė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Venslovienė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91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lt-LT" sz="1400" b="1" spc="-30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lt-LT" sz="1400" b="1" spc="-30" dirty="0" smtClean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lt-LT" sz="1400" b="1" spc="-30" dirty="0">
                        <a:solidFill>
                          <a:schemeClr val="accent2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Vietos savivaldos dienos minėjimas Pakruojo savivaldybėje</a:t>
                      </a:r>
                      <a:endParaRPr lang="lt-LT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10-10</a:t>
                      </a:r>
                      <a:endParaRPr lang="lt-LT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400" b="1" dirty="0" smtClean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A. </a:t>
                      </a:r>
                      <a:r>
                        <a:rPr lang="lt-LT" sz="1400" b="1" dirty="0" err="1" smtClean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Janeliūnienė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R.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Varvuolis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endParaRPr lang="lt-LT" sz="1400" b="1" dirty="0" smtClean="0">
                        <a:solidFill>
                          <a:schemeClr val="accent2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400" b="1" dirty="0" smtClean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Stravinskienė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337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lt-LT" sz="1400" b="1" spc="-30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lt-LT" sz="1400" b="1" spc="-30" dirty="0" smtClean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lt-LT" sz="1400" b="1" spc="-30" dirty="0">
                        <a:solidFill>
                          <a:schemeClr val="accent2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Muzikinis pasveikinimas savivaldybėje, skirtas vietos savivaldos dienai</a:t>
                      </a:r>
                      <a:endParaRPr lang="lt-LT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10-17</a:t>
                      </a:r>
                      <a:endParaRPr lang="lt-LT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Kajus, Jokūbas,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Aretas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 R.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Varvuolis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L. Stravinskienė, A.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Janeliūnienė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235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lt-LT" sz="1400" b="1" spc="-30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lt-LT" sz="1400" b="1" spc="-30" dirty="0" smtClean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lt-LT" sz="1400" b="1" spc="-30" dirty="0">
                        <a:solidFill>
                          <a:schemeClr val="accent2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Projekto „Muzikiniai rudenys“ koncertas Pakruojo kultūros centre</a:t>
                      </a:r>
                      <a:endParaRPr lang="lt-LT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10-29</a:t>
                      </a:r>
                      <a:endParaRPr lang="lt-LT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Mokiniai, mokytojai/ </a:t>
                      </a:r>
                      <a:endParaRPr lang="lt-LT" sz="1400" b="1" dirty="0" smtClean="0">
                        <a:solidFill>
                          <a:schemeClr val="accent2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Pupinienė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741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Lentelė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965694"/>
              </p:ext>
            </p:extLst>
          </p:nvPr>
        </p:nvGraphicFramePr>
        <p:xfrm>
          <a:off x="827582" y="476673"/>
          <a:ext cx="7992889" cy="482173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62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1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6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07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lt-LT" sz="1400" b="1" spc="-30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lt-LT" sz="1400" b="1" spc="-3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LL3 projekto mokymai: Mokytojų asmeninio profesinio tobulėjimo sistema  Šiaulių „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Salduvės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“ progimnazijoje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11-05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Pupinienė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L. Stravinskienė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82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lt-LT" sz="1400" b="1" spc="-30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lt-LT" sz="1400" b="1" spc="-3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Pakruojo nestacionarių paslaugų centro jubiliejinis renginys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11-07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Kajus, Jokūbas,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Aretas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/ </a:t>
                      </a:r>
                      <a:endParaRPr lang="lt-LT" sz="1400" b="1" dirty="0" smtClean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Varvuolis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L. Stravinskienė, </a:t>
                      </a:r>
                      <a:endParaRPr lang="lt-LT" sz="1400" b="1" dirty="0" smtClean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Janeliūnienė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57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lt-LT" sz="1400" b="1" spc="-30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lt-LT" sz="1400" b="1" spc="-3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„Žemynos“ mokyklos projektas „Ypatingas grožis“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11-14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Elena, Kajus/ 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L. Stravinskienė, R.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Varvuolis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20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lt-LT" sz="1400" b="1" spc="-30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lt-LT" sz="1400" b="1" spc="-3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Projekto „Muzikos terapija“ koncertas Linkuvos SPC globos namuose „Saulė“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11-14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Mokytojai ir mokiniai/ </a:t>
                      </a:r>
                      <a:endParaRPr lang="lt-LT" sz="1400" b="1" dirty="0" smtClean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Jasilionienė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82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lt-LT" sz="1400" b="1" spc="-30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</a:t>
                      </a:r>
                      <a:endParaRPr lang="lt-LT" sz="1400" b="1" spc="-3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Projekto „Muzikiniai rudenys“ baigiamasis koncertas Šiaulių koncertinėje įstaigoje „Saulė“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11-12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Jaunučių choras, Kajus/ </a:t>
                      </a:r>
                      <a:endParaRPr lang="lt-LT" sz="1400" b="1" dirty="0" smtClean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Tuomienė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R.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Varvuolis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416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lt-LT" sz="1400" b="1" spc="-30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lt-LT" sz="1400" b="1" spc="-3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Knygų mugės renginiai Pakruojo sinagogoje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11-15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Mikas, Agota, Jokūbas</a:t>
                      </a:r>
                      <a:r>
                        <a:rPr lang="lt-LT" sz="1400" b="1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Tomkus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L. Stravinskienė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24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lt-LT" sz="1400" b="1" spc="-30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lt-LT" sz="1400" b="1" spc="-3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III respublikinis fortepijoninės ir kamerinės muzikos festivalis „Vaikystės perlai“ Kėdainiuose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11-15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Aleksandra, Dovilė</a:t>
                      </a:r>
                      <a:r>
                        <a:rPr lang="lt-LT" sz="1400" b="1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Chrapačienė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</a:t>
                      </a:r>
                      <a:endParaRPr lang="lt-LT" sz="1400" b="1" dirty="0" smtClean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Andreliūnienė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219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Lentelė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008961"/>
              </p:ext>
            </p:extLst>
          </p:nvPr>
        </p:nvGraphicFramePr>
        <p:xfrm>
          <a:off x="683568" y="548678"/>
          <a:ext cx="7992888" cy="406669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62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1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6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5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t-LT" sz="1400" b="1" spc="-30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lt-LT" sz="1400" b="1" spc="-3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Festivalis „Aukštyn kojom“ </a:t>
                      </a:r>
                      <a:r>
                        <a:rPr lang="lt-LT" sz="1400" b="1" dirty="0" smtClean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Linkuvos</a:t>
                      </a:r>
                      <a:r>
                        <a:rPr lang="lt-LT" sz="1400" b="1" baseline="0" dirty="0" smtClean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KC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11-16</a:t>
                      </a:r>
                      <a:endParaRPr lang="lt-LT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Melita, Beata/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Gegieckienė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66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t-LT" sz="1400" b="1" spc="-30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</a:t>
                      </a:r>
                      <a:endParaRPr lang="lt-LT" sz="1400" b="1" spc="-3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„Atžalyno“ gimnazijos karjeros diena muzikos mokykloje 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11-20</a:t>
                      </a:r>
                      <a:endParaRPr lang="lt-LT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Pupinienė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D.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Tomkus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endParaRPr lang="lt-LT" sz="1400" b="1" dirty="0" smtClean="0">
                        <a:solidFill>
                          <a:schemeClr val="accent2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A. </a:t>
                      </a:r>
                      <a:r>
                        <a:rPr lang="lt-LT" sz="1400" b="1" dirty="0" err="1" smtClean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Janeliūnienė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endParaRPr lang="lt-LT" sz="1400" b="1" dirty="0" smtClean="0">
                        <a:solidFill>
                          <a:schemeClr val="accent2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Andreliūnienė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66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t-LT" sz="1400" b="1" spc="-30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</a:t>
                      </a:r>
                      <a:endParaRPr lang="lt-LT" sz="1400" b="1" spc="-3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Pianisto R.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Vingro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meistriškumo pamokos muzikos mokykloje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11-21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Chrapačienė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S.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Stulgaitienė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S.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Andreliūnienė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388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t-LT" sz="1400" b="1" spc="-30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</a:t>
                      </a:r>
                      <a:endParaRPr lang="lt-LT" sz="1400" b="1" spc="-3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VI respublikinis mokyklų chorų festivalis „Chorų šventė“ M. K. Čiurlionio menų gimnazijoje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11-30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Jaunučių choras/ </a:t>
                      </a:r>
                      <a:endParaRPr lang="lt-LT" sz="1400" b="1" dirty="0" smtClean="0">
                        <a:solidFill>
                          <a:schemeClr val="accent2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Tuomienė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R.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Venslovienė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66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t-LT" sz="1400" b="1" spc="-30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lt-LT" sz="1400" b="1" spc="-3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Projekto „Muzikos terapija“ koncertas Linkuvos socialinės globos namuose</a:t>
                      </a:r>
                      <a:endParaRPr lang="lt-LT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12-03</a:t>
                      </a:r>
                      <a:endParaRPr lang="lt-LT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Stulgaitienė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66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t-LT" sz="1400" b="1" spc="-30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</a:t>
                      </a:r>
                      <a:endParaRPr lang="lt-LT" sz="1400" b="1" spc="-3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Renginys „Įsileisk į savo </a:t>
                      </a:r>
                      <a:r>
                        <a:rPr lang="lt-LT" sz="1400" b="1" dirty="0" smtClean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gyvenimą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savanorystę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“ </a:t>
                      </a:r>
                      <a:r>
                        <a:rPr lang="lt-LT" sz="1400" b="1" dirty="0" smtClean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Pakruojo sinagogoje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12-05</a:t>
                      </a:r>
                      <a:endParaRPr lang="lt-LT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Beata, Evelina K./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Gegieckienė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199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t-LT" sz="1400" b="1" spc="-30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</a:t>
                      </a:r>
                      <a:endParaRPr lang="lt-LT" sz="1400" b="1" spc="-3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Projekto „Muzikos terapija“ koncertas Pakruojo ligoninėje</a:t>
                      </a:r>
                      <a:endParaRPr lang="lt-LT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12-10</a:t>
                      </a:r>
                      <a:endParaRPr lang="lt-LT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L. Stravinskienė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820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Lentelė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216432"/>
              </p:ext>
            </p:extLst>
          </p:nvPr>
        </p:nvGraphicFramePr>
        <p:xfrm>
          <a:off x="539552" y="476673"/>
          <a:ext cx="8136904" cy="430715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72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7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0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07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t-LT" sz="1400" b="1" spc="-30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</a:t>
                      </a:r>
                      <a:endParaRPr lang="lt-LT" sz="1400" b="1" spc="-3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Projekto „Muzikos terapija“ koncertas Klovainių sutrikusio intelekto jaunuolių centre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12-12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L. Šiaulienė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41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t-LT" sz="1400" b="1" spc="-30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</a:t>
                      </a:r>
                      <a:endParaRPr lang="lt-LT" sz="1400" b="1" spc="-3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Projekto „Muzikos terapija“ koncertas Linkuvos specialiojoje mokykloje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12-18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Tomkus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437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t-LT" sz="1400" b="1" spc="-30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</a:t>
                      </a:r>
                      <a:endParaRPr lang="lt-LT" sz="1400" b="1" spc="-3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Koncertai vaikų darželiuose „Vyturėlis“, „Saulutė“, „Varpelis“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12-05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Venslovienė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Tuomienė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18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t-LT" sz="1400" b="1" spc="-30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</a:t>
                      </a:r>
                      <a:endParaRPr lang="lt-LT" sz="1400" b="1" spc="-3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Advento vakaras Pakruojo sinagogoje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12-11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L. Šiaulienė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936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t-LT" sz="1400" b="1" spc="-30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26</a:t>
                      </a:r>
                      <a:endParaRPr lang="lt-LT" sz="1400" b="1" spc="-3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„Jaunųjų žvaigždučių“ apdovanojimo šventė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12-12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G.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Kazėnaitė-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nominantė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/ </a:t>
                      </a:r>
                      <a:endParaRPr lang="lt-LT" sz="1400" b="1" dirty="0" smtClean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Andreliūnienė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59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t-LT" sz="1400" b="1" spc="-30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27</a:t>
                      </a:r>
                      <a:endParaRPr lang="lt-LT" sz="1400" b="1" spc="-3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„Dainų dainelės“ konkurso rajoninis turas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12-13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N. </a:t>
                      </a:r>
                      <a:r>
                        <a:rPr lang="lt-LT" sz="1400" b="1" dirty="0" err="1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Pupinienė</a:t>
                      </a:r>
                      <a:endParaRPr lang="lt-LT" sz="1400" b="1" dirty="0" smtClean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517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Lentelė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403943"/>
              </p:ext>
            </p:extLst>
          </p:nvPr>
        </p:nvGraphicFramePr>
        <p:xfrm>
          <a:off x="683568" y="1412776"/>
          <a:ext cx="7704856" cy="295805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1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1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8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t-LT" sz="1400" b="1" spc="-30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28</a:t>
                      </a:r>
                      <a:endParaRPr lang="lt-LT" sz="1400" b="1" spc="-3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Festivalis 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„Dainuojantys smuikai“ Kuršėnuose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12-04</a:t>
                      </a:r>
                      <a:endParaRPr lang="lt-LT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Smuikininkų ansamblis/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Stravinskienė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t-LT" sz="1400" b="1" spc="-30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</a:t>
                      </a:r>
                      <a:endParaRPr lang="lt-LT" sz="1400" b="1" spc="-3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J. </a:t>
                      </a:r>
                      <a:r>
                        <a:rPr lang="lt-LT" sz="1400" b="1" dirty="0" smtClean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Černienės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smuikininkų konkursas </a:t>
                      </a:r>
                      <a:r>
                        <a:rPr lang="lt-LT" sz="1400" b="1" dirty="0" smtClean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Panevėžyje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12-11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G. Kazlauskaitė (laureatė), E.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Vasilė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(diplomas)/ </a:t>
                      </a:r>
                      <a:endParaRPr lang="lt-LT" sz="1400" b="1" dirty="0" smtClean="0">
                        <a:solidFill>
                          <a:schemeClr val="accent2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Stravinskienė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t-LT" sz="1400" b="1" spc="-30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</a:t>
                      </a:r>
                      <a:endParaRPr lang="lt-LT" sz="1400" b="1" spc="-3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Koncertas rajono ugdymo įstaigų vadovų pasitarime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12-17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Pupinienė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t-LT" sz="1400" b="1" spc="-30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</a:t>
                      </a:r>
                      <a:endParaRPr lang="lt-LT" sz="1400" b="1" spc="-3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Koncertas </a:t>
                      </a:r>
                      <a:r>
                        <a:rPr lang="lt-LT" sz="1400" b="1" dirty="0" smtClean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Pakruojo rajono </a:t>
                      </a: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tarybos nariams Pakruojo dvare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12-19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Pupinienė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t-LT" sz="1400" b="1" spc="-30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31</a:t>
                      </a:r>
                      <a:endParaRPr lang="lt-LT" sz="1400" b="1" spc="-3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Mokyklos darbuotojų edukacinis renginys „Pas malūnininką Levuką“ Pakruojo dvare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12-19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N. </a:t>
                      </a:r>
                      <a:r>
                        <a:rPr lang="lt-LT" sz="1400" b="1" dirty="0" err="1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Pupinienė</a:t>
                      </a:r>
                      <a:endParaRPr lang="lt-LT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973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899592" y="38072"/>
            <a:ext cx="7200800" cy="592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lt-LT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lt-LT" b="1" spc="-3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Kvalifikacijos </a:t>
            </a:r>
            <a:r>
              <a:rPr lang="lt-LT" b="1" spc="-3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kėlimo renginiai</a:t>
            </a:r>
            <a:r>
              <a:rPr lang="lt-LT" b="1" spc="-3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</a:t>
            </a:r>
          </a:p>
          <a:p>
            <a:pPr lvl="0">
              <a:spcAft>
                <a:spcPts val="0"/>
              </a:spcAft>
            </a:pPr>
            <a:endParaRPr lang="lt-LT" b="1" spc="-3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lt-LT" sz="1600" b="1" spc="-3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Mokymai </a:t>
            </a:r>
            <a:r>
              <a:rPr lang="lt-LT" sz="1600" b="1" spc="-3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„Mokytojų asmeninio profesinio tobulėjimo sistema“- N. </a:t>
            </a:r>
            <a:r>
              <a:rPr lang="lt-LT" sz="1600" b="1" spc="-3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Pupinienė</a:t>
            </a:r>
            <a:r>
              <a:rPr lang="lt-LT" sz="1600" b="1" spc="-3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L. Stravinskienė</a:t>
            </a:r>
            <a:r>
              <a:rPr lang="lt-LT" sz="1600" b="1" spc="-3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,.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lt-LT" sz="1600" b="1" spc="-3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t-LT" sz="1600" b="1" spc="-3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Mokymai </a:t>
            </a:r>
            <a:r>
              <a:rPr lang="lt-LT" sz="1600" b="1" spc="-3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„Sąlygų mokytojų profesiniam augimui sudarymas“- N. </a:t>
            </a:r>
            <a:r>
              <a:rPr lang="lt-LT" sz="1600" b="1" spc="-3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Pupinienė</a:t>
            </a:r>
            <a:r>
              <a:rPr lang="lt-LT" sz="1600" b="1" spc="-3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Z. Adomaitienė, S. </a:t>
            </a:r>
            <a:r>
              <a:rPr lang="lt-LT" sz="1600" b="1" spc="-3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Gegieckienė</a:t>
            </a:r>
            <a:r>
              <a:rPr lang="lt-LT" sz="1600" b="1" spc="-3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A. </a:t>
            </a:r>
            <a:r>
              <a:rPr lang="lt-LT" sz="1600" b="1" spc="-3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Janeliūnienė</a:t>
            </a:r>
            <a:r>
              <a:rPr lang="lt-LT" sz="1600" b="1" spc="-3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L. Šiaulienė, D. </a:t>
            </a:r>
            <a:r>
              <a:rPr lang="lt-LT" sz="1600" b="1" spc="-3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Tomkus</a:t>
            </a:r>
            <a:r>
              <a:rPr lang="lt-LT" sz="1600" b="1" spc="-3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I. </a:t>
            </a:r>
            <a:r>
              <a:rPr lang="lt-LT" sz="1600" b="1" spc="-3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Tuomienė</a:t>
            </a:r>
            <a:r>
              <a:rPr lang="lt-LT" sz="1600" b="1" spc="-3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R. </a:t>
            </a:r>
            <a:r>
              <a:rPr lang="lt-LT" sz="1600" b="1" spc="-3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Varvuolis</a:t>
            </a:r>
            <a:r>
              <a:rPr lang="lt-LT" sz="1600" b="1" spc="-3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R. </a:t>
            </a:r>
            <a:r>
              <a:rPr lang="lt-LT" sz="1600" b="1" spc="-3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Venslovienė</a:t>
            </a:r>
            <a:r>
              <a:rPr lang="lt-LT" sz="1600" b="1" spc="-3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lt-LT" sz="1600" b="1" spc="-3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lt-LT" sz="1600" b="1" spc="-3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Mokymai </a:t>
            </a:r>
            <a:r>
              <a:rPr lang="lt-LT" sz="1600" b="1" spc="-3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„Dialogiškas mokytojo ir mokinio santykis“-  </a:t>
            </a:r>
            <a:r>
              <a:rPr lang="lt-LT" sz="1600" b="1" spc="-3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F</a:t>
            </a:r>
            <a:r>
              <a:rPr lang="lt-LT" sz="1600" b="1" spc="-3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lt-LT" sz="1600" b="1" spc="-3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Bieliauskienė</a:t>
            </a:r>
            <a:r>
              <a:rPr lang="lt-LT" sz="1600" b="1" spc="-3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S. </a:t>
            </a:r>
            <a:r>
              <a:rPr lang="lt-LT" sz="1600" b="1" spc="-3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Gegieckienė</a:t>
            </a:r>
            <a:r>
              <a:rPr lang="lt-LT" sz="1600" b="1" spc="-3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,.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lt-LT" sz="1600" b="1" spc="-3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lt-LT" sz="1600" b="1" spc="-3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Fortepijono </a:t>
            </a:r>
            <a:r>
              <a:rPr lang="lt-LT" sz="1600" b="1" spc="-3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meistriškumo pamoka „Melodinė raiška: </a:t>
            </a:r>
            <a:r>
              <a:rPr lang="lt-LT" sz="1600" b="1" spc="-3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intonavimo</a:t>
            </a:r>
            <a:r>
              <a:rPr lang="lt-LT" sz="1600" b="1" spc="-3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aspektai“- N. </a:t>
            </a:r>
            <a:r>
              <a:rPr lang="lt-LT" sz="1600" b="1" spc="-3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Pupinienė</a:t>
            </a:r>
            <a:r>
              <a:rPr lang="lt-LT" sz="1600" b="1" spc="-3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S. </a:t>
            </a:r>
            <a:r>
              <a:rPr lang="lt-LT" sz="1600" b="1" spc="-3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Andreliūnienė</a:t>
            </a:r>
            <a:r>
              <a:rPr lang="lt-LT" sz="1600" b="1" spc="-3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F. </a:t>
            </a:r>
            <a:r>
              <a:rPr lang="lt-LT" sz="1600" b="1" spc="-3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Bieliauskienė</a:t>
            </a:r>
            <a:r>
              <a:rPr lang="lt-LT" sz="1600" b="1" spc="-3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N. </a:t>
            </a:r>
            <a:r>
              <a:rPr lang="lt-LT" sz="1600" b="1" spc="-3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Chrapačienė</a:t>
            </a:r>
            <a:r>
              <a:rPr lang="lt-LT" sz="1600" b="1" spc="-3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L. Stravinskienė, S. </a:t>
            </a:r>
            <a:r>
              <a:rPr lang="lt-LT" sz="1600" b="1" spc="-3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Stulgaitienė</a:t>
            </a:r>
            <a:r>
              <a:rPr lang="lt-LT" sz="1600" b="1" spc="-3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I. </a:t>
            </a:r>
            <a:r>
              <a:rPr lang="lt-LT" sz="1600" b="1" spc="-3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Tuomienė</a:t>
            </a:r>
            <a:r>
              <a:rPr lang="lt-LT" sz="1600" b="1" spc="-3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R. </a:t>
            </a:r>
            <a:r>
              <a:rPr lang="lt-LT" sz="1600" b="1" spc="-3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Venslovienė</a:t>
            </a:r>
            <a:r>
              <a:rPr lang="lt-LT" sz="1600" b="1" spc="-3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lt-LT" sz="1600" b="1" spc="-3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lt-LT" sz="1600" b="1" spc="-3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Seminaras </a:t>
            </a:r>
            <a:r>
              <a:rPr lang="lt-LT" sz="1600" b="1" spc="-3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„Gera mokyklos vadyba- kiekvieno vaiko sėkmei“- </a:t>
            </a:r>
            <a:endParaRPr lang="lt-LT" sz="1600" b="1" spc="-3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lt-LT" sz="1600" b="1" spc="-3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</a:t>
            </a:r>
            <a:r>
              <a:rPr lang="lt-LT" sz="1600" b="1" spc="-3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lt-LT" sz="1600" b="1" spc="-3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Pupinienė</a:t>
            </a:r>
            <a:r>
              <a:rPr lang="lt-LT" sz="1600" b="1" spc="-3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lvl="0">
              <a:spcAft>
                <a:spcPts val="0"/>
              </a:spcAft>
            </a:pPr>
            <a:endParaRPr lang="lt-LT" sz="1600" b="1" spc="-3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lt-LT" sz="1600" b="1" spc="-3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Seminaras </a:t>
            </a:r>
            <a:r>
              <a:rPr lang="lt-LT" sz="1600" b="1" spc="-3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„Šiuolaikinių metodų taikymas muzikiniame ugdyme (tarptautinių seminarų Belgijoje ir Anglijoje gerosios patirties sklaida)- L. Stravinskienė.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lt-LT" b="1" spc="-30" dirty="0" smtClean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7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683568" y="1052736"/>
            <a:ext cx="76328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b="1" dirty="0"/>
              <a:t>PAKRUOJO ATVIRO JAUNIMO CENTRO 2019 M. </a:t>
            </a:r>
            <a:r>
              <a:rPr lang="lt-LT" b="1" dirty="0" smtClean="0"/>
              <a:t>VEIKLOS ATASKAITA</a:t>
            </a:r>
            <a:endParaRPr lang="lt-LT" dirty="0"/>
          </a:p>
          <a:p>
            <a:r>
              <a:rPr lang="lt-LT" b="1" dirty="0"/>
              <a:t> </a:t>
            </a:r>
            <a:endParaRPr lang="lt-LT" dirty="0"/>
          </a:p>
          <a:p>
            <a:r>
              <a:rPr lang="lt-LT" b="1" dirty="0"/>
              <a:t> </a:t>
            </a:r>
            <a:endParaRPr lang="lt-LT" dirty="0"/>
          </a:p>
          <a:p>
            <a:r>
              <a:rPr lang="lt-LT" b="1" dirty="0"/>
              <a:t>PAJC Lankomumas</a:t>
            </a:r>
            <a:endParaRPr lang="lt-LT" dirty="0"/>
          </a:p>
          <a:p>
            <a:r>
              <a:rPr lang="lt-LT" b="1" dirty="0"/>
              <a:t> </a:t>
            </a:r>
            <a:endParaRPr lang="lt-LT" dirty="0"/>
          </a:p>
          <a:p>
            <a:r>
              <a:rPr lang="lt-LT" dirty="0"/>
              <a:t>Jaunuolių apsilankymų skaičius: 2835</a:t>
            </a:r>
          </a:p>
          <a:p>
            <a:r>
              <a:rPr lang="lt-LT" dirty="0"/>
              <a:t>Bendras unikalių lankytojų skaičius: 504</a:t>
            </a:r>
          </a:p>
          <a:p>
            <a:r>
              <a:rPr lang="lt-LT" dirty="0"/>
              <a:t>Nuolatinių lankytojų skaičius: 42</a:t>
            </a:r>
          </a:p>
          <a:p>
            <a:r>
              <a:rPr lang="lt-LT" dirty="0"/>
              <a:t>Vidutiniškas jaunuolių apsilankymas per dieną: 19</a:t>
            </a:r>
          </a:p>
          <a:p>
            <a:r>
              <a:rPr lang="lt-LT" dirty="0"/>
              <a:t>Mažiau galimybių turinčių, rizikos grupei priklausančių, Atviro jaunimo centro lankytojų skaičius – 15</a:t>
            </a:r>
          </a:p>
          <a:p>
            <a:r>
              <a:rPr lang="lt-LT" dirty="0"/>
              <a:t>Jaunimo inicijuotų/suorganizuotų veiklų skaičius – 20</a:t>
            </a:r>
          </a:p>
          <a:p>
            <a:r>
              <a:rPr lang="lt-LT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61524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179512" y="116632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b="1" dirty="0"/>
              <a:t>Jaunuolių organizuoti renginiai</a:t>
            </a:r>
            <a:endParaRPr lang="lt-LT" dirty="0"/>
          </a:p>
          <a:p>
            <a:r>
              <a:rPr lang="lt-LT" dirty="0"/>
              <a:t> </a:t>
            </a:r>
          </a:p>
          <a:p>
            <a:r>
              <a:rPr lang="lt-LT" dirty="0"/>
              <a:t>2019 01 04 – Renginys „Savi saviems“ – Komandinio darbo mokymai su Evaldu</a:t>
            </a:r>
          </a:p>
          <a:p>
            <a:r>
              <a:rPr lang="lt-LT" dirty="0"/>
              <a:t>2019 02 14 – Renginys „Savi saviems“ – „Mano Valentinas“ jaukūs pokalbiai prie arbatos. 2019 02 21 – Renginys „Pyragų kovos“</a:t>
            </a:r>
          </a:p>
          <a:p>
            <a:r>
              <a:rPr lang="lt-LT" dirty="0"/>
              <a:t>2019 03 22 – Renginys „Centriukas visą parą“ – „Mėnulyje nėra mokyklų“</a:t>
            </a:r>
          </a:p>
          <a:p>
            <a:r>
              <a:rPr lang="lt-LT" dirty="0"/>
              <a:t>2019 04 05 – Stalo žaidimų vakaras</a:t>
            </a:r>
          </a:p>
          <a:p>
            <a:r>
              <a:rPr lang="lt-LT" dirty="0"/>
              <a:t>2019 04 25 – Renginys „Pyragų kovos“</a:t>
            </a:r>
          </a:p>
          <a:p>
            <a:r>
              <a:rPr lang="lt-LT" dirty="0"/>
              <a:t>2019 05 16 – Renginys „Savi saviems“ – „Eurovizija“</a:t>
            </a:r>
          </a:p>
          <a:p>
            <a:r>
              <a:rPr lang="lt-LT" dirty="0"/>
              <a:t>2019 06 10-11 – Stovyklos vadovų mokymai</a:t>
            </a:r>
          </a:p>
          <a:p>
            <a:r>
              <a:rPr lang="lt-LT" dirty="0"/>
              <a:t>2019 06 14 – Renginys „Savi saviems“ – filmų vakaras „Tarp pilkų debesų“</a:t>
            </a:r>
          </a:p>
          <a:p>
            <a:r>
              <a:rPr lang="lt-LT" dirty="0"/>
              <a:t>2019 06 28 – Renginys „Centriukas visą parą“ – „</a:t>
            </a:r>
            <a:r>
              <a:rPr lang="lt-LT" dirty="0" err="1"/>
              <a:t>Chill</a:t>
            </a:r>
            <a:r>
              <a:rPr lang="lt-LT" dirty="0"/>
              <a:t> </a:t>
            </a:r>
            <a:r>
              <a:rPr lang="lt-LT" dirty="0" err="1"/>
              <a:t>night</a:t>
            </a:r>
            <a:r>
              <a:rPr lang="lt-LT" dirty="0"/>
              <a:t>“</a:t>
            </a:r>
          </a:p>
          <a:p>
            <a:r>
              <a:rPr lang="lt-LT" dirty="0"/>
              <a:t>2019 07 26 – Renginys „Savi saviems“ – filmų vakaras „Žvaigždžių karai“</a:t>
            </a:r>
          </a:p>
          <a:p>
            <a:r>
              <a:rPr lang="lt-LT" dirty="0"/>
              <a:t>2019 08 02 – Renginys „Centriukas visą parą“ – „</a:t>
            </a:r>
            <a:r>
              <a:rPr lang="lt-LT" dirty="0" err="1"/>
              <a:t>Meaple</a:t>
            </a:r>
            <a:r>
              <a:rPr lang="lt-LT" dirty="0"/>
              <a:t> </a:t>
            </a:r>
            <a:r>
              <a:rPr lang="lt-LT" dirty="0" err="1"/>
              <a:t>night</a:t>
            </a:r>
            <a:r>
              <a:rPr lang="lt-LT" dirty="0"/>
              <a:t>“ stalo žaidimai kiaurą naktį</a:t>
            </a:r>
          </a:p>
          <a:p>
            <a:r>
              <a:rPr lang="lt-LT" dirty="0"/>
              <a:t>2019 08 12-15 – Vasaros stovykla „Žaiskime jaunystę“</a:t>
            </a:r>
          </a:p>
          <a:p>
            <a:r>
              <a:rPr lang="lt-LT" dirty="0"/>
              <a:t>2019 08 22-25 – Jaunimo mainai su Lenkijos miesto </a:t>
            </a:r>
            <a:r>
              <a:rPr lang="lt-LT" dirty="0" err="1"/>
              <a:t>Rypin</a:t>
            </a:r>
            <a:r>
              <a:rPr lang="lt-LT" dirty="0"/>
              <a:t> jaunimu</a:t>
            </a:r>
          </a:p>
          <a:p>
            <a:r>
              <a:rPr lang="lt-LT" dirty="0"/>
              <a:t>2019 09 13 – Žygis „Koja už kojos“</a:t>
            </a:r>
          </a:p>
          <a:p>
            <a:r>
              <a:rPr lang="lt-LT" dirty="0"/>
              <a:t>2019 09 21 – Jaunimo komandinio darbo mokymai </a:t>
            </a:r>
            <a:r>
              <a:rPr lang="lt-LT" dirty="0" err="1"/>
              <a:t>Džiuginėnuose</a:t>
            </a:r>
            <a:endParaRPr lang="lt-LT" dirty="0"/>
          </a:p>
          <a:p>
            <a:r>
              <a:rPr lang="lt-LT" dirty="0"/>
              <a:t>2019 10 30 – Renginys „Centriukas visą parą“ – „</a:t>
            </a:r>
            <a:r>
              <a:rPr lang="lt-LT" dirty="0" err="1"/>
              <a:t>Spooky</a:t>
            </a:r>
            <a:r>
              <a:rPr lang="lt-LT" dirty="0"/>
              <a:t> </a:t>
            </a:r>
            <a:r>
              <a:rPr lang="lt-LT" dirty="0" err="1"/>
              <a:t>spooky</a:t>
            </a:r>
            <a:r>
              <a:rPr lang="lt-LT" dirty="0"/>
              <a:t>“</a:t>
            </a:r>
          </a:p>
          <a:p>
            <a:r>
              <a:rPr lang="lt-LT" dirty="0"/>
              <a:t>2019 11 06 – Renginys „Savi saviems“ – Jaukūs pokalbiai prie arbatos</a:t>
            </a:r>
          </a:p>
          <a:p>
            <a:r>
              <a:rPr lang="lt-LT" dirty="0"/>
              <a:t>2019 11 21 – Renginys „Pyragų kovos“</a:t>
            </a:r>
          </a:p>
          <a:p>
            <a:r>
              <a:rPr lang="lt-LT" dirty="0"/>
              <a:t>2019 12 30 – Renginys „Savi saviems“ – Kalėdinė vakaronė.</a:t>
            </a:r>
          </a:p>
        </p:txBody>
      </p:sp>
    </p:spTree>
    <p:extLst>
      <p:ext uri="{BB962C8B-B14F-4D97-AF65-F5344CB8AC3E}">
        <p14:creationId xmlns:p14="http://schemas.microsoft.com/office/powerpoint/2010/main" val="1300105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1761</Words>
  <Application>Microsoft Office PowerPoint</Application>
  <PresentationFormat>Demonstracija ekrane (4:3)</PresentationFormat>
  <Paragraphs>264</Paragraphs>
  <Slides>13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Symbol</vt:lpstr>
      <vt:lpstr>Times New Roman</vt:lpstr>
      <vt:lpstr>Office tema</vt:lpstr>
      <vt:lpstr>     2019 m. II pusmečio  pasiekimai, renginiai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Company>PJPMM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Pakruojo Juozo Pakalnio muzikos mokykla 2019 m. I pusmečio veiklos ataskaita</dc:title>
  <dc:creator>Nijolė</dc:creator>
  <cp:lastModifiedBy>Vartotojas</cp:lastModifiedBy>
  <cp:revision>15</cp:revision>
  <dcterms:created xsi:type="dcterms:W3CDTF">2019-08-22T10:22:28Z</dcterms:created>
  <dcterms:modified xsi:type="dcterms:W3CDTF">2020-10-12T06:09:46Z</dcterms:modified>
</cp:coreProperties>
</file>